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4" r:id="rId10"/>
    <p:sldId id="269" r:id="rId11"/>
    <p:sldId id="268" r:id="rId12"/>
    <p:sldId id="267" r:id="rId13"/>
    <p:sldId id="266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CCCC"/>
    <a:srgbClr val="FF7C80"/>
    <a:srgbClr val="33CCCC"/>
    <a:srgbClr val="FFFFCC"/>
    <a:srgbClr val="FFCC99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0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 advClick="0" advTm="1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 advClick="0" advTm="1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85800" y="609600"/>
            <a:ext cx="7772400" cy="54864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685800" y="609600"/>
            <a:ext cx="1143000" cy="5410200"/>
          </a:xfrm>
          <a:prstGeom prst="rtTriangle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685800" y="5181600"/>
            <a:ext cx="7772400" cy="914400"/>
          </a:xfrm>
          <a:prstGeom prst="rtTriangle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9812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 advClick="0" advTm="1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!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72400" cy="1143000"/>
          </a:xfrm>
        </p:spPr>
        <p:txBody>
          <a:bodyPr/>
          <a:lstStyle/>
          <a:p>
            <a:r>
              <a:rPr lang="en-US" altLang="en-US" sz="6600" smtClean="0">
                <a:solidFill>
                  <a:schemeClr val="bg1"/>
                </a:solidFill>
              </a:rPr>
              <a:t>Welcome </a:t>
            </a:r>
            <a:br>
              <a:rPr lang="en-US" altLang="en-US" sz="6600" smtClean="0">
                <a:solidFill>
                  <a:schemeClr val="bg1"/>
                </a:solidFill>
              </a:rPr>
            </a:br>
            <a:r>
              <a:rPr lang="en-US" altLang="en-US" sz="6600" smtClean="0">
                <a:solidFill>
                  <a:schemeClr val="bg1"/>
                </a:solidFill>
              </a:rPr>
              <a:t>Back to School!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4724400" cy="1524000"/>
          </a:xfrm>
        </p:spPr>
        <p:txBody>
          <a:bodyPr/>
          <a:lstStyle/>
          <a:p>
            <a:r>
              <a:rPr lang="en-US" altLang="en-US" smtClean="0"/>
              <a:t>Third Grade</a:t>
            </a:r>
          </a:p>
          <a:p>
            <a:r>
              <a:rPr lang="en-US" altLang="en-US" sz="2400" smtClean="0"/>
              <a:t>Mrs. Bankhead and Mrs. Tiernan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324600" y="3505200"/>
          <a:ext cx="2057400" cy="2182813"/>
        </p:xfrm>
        <a:graphic>
          <a:graphicData uri="http://schemas.openxmlformats.org/presentationml/2006/ole">
            <p:oleObj spid="_x0000_s1026" name="Clip" r:id="rId4" imgW="451104" imgH="554736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spd="slow" advClick="0" advTm="75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Arrival and Dismissal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858000" cy="4114800"/>
          </a:xfrm>
        </p:spPr>
        <p:txBody>
          <a:bodyPr/>
          <a:lstStyle/>
          <a:p>
            <a:r>
              <a:rPr lang="en-US" smtClean="0"/>
              <a:t>Children may enter the building as early as 7:30 AM</a:t>
            </a:r>
          </a:p>
          <a:p>
            <a:r>
              <a:rPr lang="en-US" smtClean="0"/>
              <a:t>Students will wait in the multi-purpose room between 7:30-7:50</a:t>
            </a:r>
          </a:p>
          <a:p>
            <a:r>
              <a:rPr lang="en-US" smtClean="0"/>
              <a:t> Students come to the classroom between 7:50-8:10 AM</a:t>
            </a:r>
          </a:p>
          <a:p>
            <a:r>
              <a:rPr lang="en-US" smtClean="0"/>
              <a:t>Dismissal begins at 2:40 PM</a:t>
            </a:r>
          </a:p>
          <a:p>
            <a:endParaRPr lang="en-US" smtClean="0"/>
          </a:p>
        </p:txBody>
      </p:sp>
    </p:spTree>
  </p:cSld>
  <p:clrMapOvr>
    <a:masterClrMapping/>
  </p:clrMapOvr>
  <p:transition spd="slow" advClick="0" advTm="4695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Lunch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Lunch is from 11:00-11:25</a:t>
            </a:r>
          </a:p>
          <a:p>
            <a:r>
              <a:rPr lang="en-US" smtClean="0"/>
              <a:t>Please send lunch money on Mondays in an envelope labeled with your child’s lunch number</a:t>
            </a:r>
          </a:p>
          <a:p>
            <a:r>
              <a:rPr lang="en-US" smtClean="0"/>
              <a:t>Ice cream can be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purchased on Fridays</a:t>
            </a:r>
          </a:p>
        </p:txBody>
      </p:sp>
      <p:pic>
        <p:nvPicPr>
          <p:cNvPr id="28675" name="Picture 3" descr="lunc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114800"/>
            <a:ext cx="22907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4431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6858000" cy="4114800"/>
          </a:xfrm>
        </p:spPr>
        <p:txBody>
          <a:bodyPr/>
          <a:lstStyle/>
          <a:p>
            <a:r>
              <a:rPr lang="en-US" smtClean="0"/>
              <a:t>HW assignments will be written by your child in his or her planner</a:t>
            </a:r>
          </a:p>
          <a:p>
            <a:r>
              <a:rPr lang="en-US" smtClean="0"/>
              <a:t>Please initial planners nightly</a:t>
            </a:r>
          </a:p>
          <a:p>
            <a:r>
              <a:rPr lang="en-US" smtClean="0"/>
              <a:t>Expect up to 30 min. of HW M-Th</a:t>
            </a:r>
          </a:p>
          <a:p>
            <a:r>
              <a:rPr lang="en-US" smtClean="0"/>
              <a:t>Planners are free and can be replaced for $10. </a:t>
            </a:r>
          </a:p>
        </p:txBody>
      </p:sp>
      <p:pic>
        <p:nvPicPr>
          <p:cNvPr id="29699" name="Picture 3" descr="plann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01663">
            <a:off x="6869113" y="3867150"/>
            <a:ext cx="180975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132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P.E. = Sneakers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Tennis shoes and clothing appropriate for activity must be worn on Monday, Tuesday, and Friday</a:t>
            </a:r>
          </a:p>
          <a:p>
            <a:endParaRPr lang="en-US" smtClean="0"/>
          </a:p>
        </p:txBody>
      </p:sp>
      <p:pic>
        <p:nvPicPr>
          <p:cNvPr id="30723" name="Picture 4" descr="P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733800"/>
            <a:ext cx="23907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262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r>
              <a:rPr lang="en-US" altLang="en-US" smtClean="0"/>
              <a:t>Let’s work together to have a great school year!</a:t>
            </a:r>
          </a:p>
        </p:txBody>
      </p:sp>
      <p:pic>
        <p:nvPicPr>
          <p:cNvPr id="33794" name="Picture 3" descr="HandsInMiddl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895600"/>
            <a:ext cx="419100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Click="0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Contact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 Gracie Bankhead</a:t>
            </a:r>
          </a:p>
          <a:p>
            <a:r>
              <a:rPr lang="en-US" altLang="en-US" smtClean="0"/>
              <a:t>www.bankheadbunch.weebly.com</a:t>
            </a:r>
          </a:p>
          <a:p>
            <a:r>
              <a:rPr lang="en-US" altLang="en-US" smtClean="0"/>
              <a:t>704-476-8390 school</a:t>
            </a:r>
          </a:p>
          <a:p>
            <a:r>
              <a:rPr lang="en-US" altLang="en-US" smtClean="0"/>
              <a:t> 704-472-7708cell</a:t>
            </a:r>
          </a:p>
          <a:p>
            <a:r>
              <a:rPr lang="en-US" altLang="en-US" smtClean="0"/>
              <a:t> </a:t>
            </a:r>
            <a:r>
              <a:rPr lang="en-US" altLang="en-US" sz="2400" smtClean="0"/>
              <a:t>ghbankhead@clevelandcountyschools.org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029200" y="4800600"/>
          <a:ext cx="3200400" cy="1311275"/>
        </p:xfrm>
        <a:graphic>
          <a:graphicData uri="http://schemas.openxmlformats.org/presentationml/2006/ole">
            <p:oleObj spid="_x0000_s2050" r:id="rId4" imgW="1487424" imgH="60960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spd="slow" advClick="0" advTm="1635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Student Expectations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6858000" cy="4114800"/>
          </a:xfrm>
        </p:spPr>
        <p:txBody>
          <a:bodyPr/>
          <a:lstStyle/>
          <a:p>
            <a:r>
              <a:rPr lang="en-US" altLang="en-US" smtClean="0"/>
              <a:t> </a:t>
            </a:r>
            <a:r>
              <a:rPr lang="en-US" altLang="en-US" sz="2800" smtClean="0"/>
              <a:t>Come to school prepared and on time</a:t>
            </a:r>
          </a:p>
          <a:p>
            <a:r>
              <a:rPr lang="en-US" altLang="en-US" smtClean="0"/>
              <a:t> Listen carefully</a:t>
            </a:r>
          </a:p>
          <a:p>
            <a:r>
              <a:rPr lang="en-US" altLang="en-US" smtClean="0"/>
              <a:t> Obey joyfully</a:t>
            </a:r>
          </a:p>
          <a:p>
            <a:r>
              <a:rPr lang="en-US" altLang="en-US" smtClean="0"/>
              <a:t> Work quietly</a:t>
            </a:r>
          </a:p>
          <a:p>
            <a:r>
              <a:rPr lang="en-US" altLang="en-US" smtClean="0"/>
              <a:t>Act kindly</a:t>
            </a:r>
          </a:p>
          <a:p>
            <a:r>
              <a:rPr lang="en-US" altLang="en-US" smtClean="0"/>
              <a:t>SMILE regularly</a:t>
            </a:r>
            <a:r>
              <a:rPr lang="en-US" altLang="en-US" smtClean="0">
                <a:sym typeface="Wingdings" pitchFamily="2" charset="2"/>
              </a:rPr>
              <a:t></a:t>
            </a:r>
            <a:endParaRPr lang="en-US" altLang="en-US" smtClean="0"/>
          </a:p>
        </p:txBody>
      </p:sp>
      <p:pic>
        <p:nvPicPr>
          <p:cNvPr id="17411" name="Picture 4" descr="smil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733800"/>
            <a:ext cx="26289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Click="0" advTm="1990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Parent Expectations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6858000" cy="4114800"/>
          </a:xfrm>
        </p:spPr>
        <p:txBody>
          <a:bodyPr/>
          <a:lstStyle/>
          <a:p>
            <a:r>
              <a:rPr lang="en-US" altLang="en-US" smtClean="0"/>
              <a:t> </a:t>
            </a:r>
            <a:r>
              <a:rPr lang="en-US" altLang="en-US" sz="2800" smtClean="0"/>
              <a:t>Volunteers are needed &amp; treasured!</a:t>
            </a:r>
          </a:p>
          <a:p>
            <a:r>
              <a:rPr lang="en-US" altLang="en-US" sz="2800" smtClean="0"/>
              <a:t> Initial Homework Planner nightly</a:t>
            </a:r>
          </a:p>
          <a:p>
            <a:r>
              <a:rPr lang="en-US" altLang="en-US" sz="2800" smtClean="0"/>
              <a:t> Review graded work and sign Star Folder each Tuesday</a:t>
            </a:r>
          </a:p>
          <a:p>
            <a:r>
              <a:rPr lang="en-US" altLang="en-US" sz="2800" smtClean="0"/>
              <a:t> Attend conferences</a:t>
            </a:r>
          </a:p>
          <a:p>
            <a:r>
              <a:rPr lang="en-US" altLang="en-US" sz="2800" smtClean="0"/>
              <a:t> Contact me with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smtClean="0"/>
              <a:t>     questions or concerns:</a:t>
            </a:r>
          </a:p>
          <a:p>
            <a:pPr>
              <a:buFont typeface="Wingdings" pitchFamily="2" charset="2"/>
              <a:buNone/>
            </a:pPr>
            <a:r>
              <a:rPr lang="en-US" altLang="en-US" sz="2000" smtClean="0"/>
              <a:t>ghbankhead@clevelandcountyschools.org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019800" y="3657600"/>
          <a:ext cx="2378075" cy="2374900"/>
        </p:xfrm>
        <a:graphic>
          <a:graphicData uri="http://schemas.openxmlformats.org/presentationml/2006/ole">
            <p:oleObj spid="_x0000_s4098" r:id="rId4" imgW="2377440" imgH="2374392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spd="slow" advClick="0" advTm="1630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Core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FREE app is a great Common Core resource for parents and children</a:t>
            </a:r>
          </a:p>
          <a:p>
            <a:r>
              <a:rPr lang="en-US" smtClean="0"/>
              <a:t>Family Curriculum Night is Oct. 10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20483" name="Picture 3" descr="common core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495800"/>
            <a:ext cx="13906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27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Teacher Expectations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6858000" cy="4114800"/>
          </a:xfrm>
        </p:spPr>
        <p:txBody>
          <a:bodyPr/>
          <a:lstStyle/>
          <a:p>
            <a:r>
              <a:rPr lang="en-US" altLang="en-US" smtClean="0"/>
              <a:t>  </a:t>
            </a:r>
            <a:r>
              <a:rPr lang="en-US" altLang="en-US" sz="2800" smtClean="0"/>
              <a:t>Individualized instruction based on 3</a:t>
            </a:r>
            <a:r>
              <a:rPr lang="en-US" altLang="en-US" sz="2800" baseline="30000" smtClean="0"/>
              <a:t>rd</a:t>
            </a:r>
            <a:r>
              <a:rPr lang="en-US" altLang="en-US" sz="2800" smtClean="0"/>
              <a:t> grade Common Core Standards</a:t>
            </a:r>
          </a:p>
          <a:p>
            <a:r>
              <a:rPr lang="en-US" altLang="en-US" smtClean="0"/>
              <a:t> Graded work and a newsletter will come home weekly </a:t>
            </a:r>
          </a:p>
          <a:p>
            <a:r>
              <a:rPr lang="en-US" altLang="en-US" smtClean="0"/>
              <a:t>Our webpage will be updated frequently</a:t>
            </a:r>
          </a:p>
          <a:p>
            <a:r>
              <a:rPr lang="en-US" altLang="en-US" smtClean="0"/>
              <a:t>Calls and e-mails will be 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/>
              <a:t>   returned within 24 hours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934200" y="4343400"/>
          <a:ext cx="1457325" cy="1752600"/>
        </p:xfrm>
        <a:graphic>
          <a:graphicData uri="http://schemas.openxmlformats.org/presentationml/2006/ole">
            <p:oleObj spid="_x0000_s5122" r:id="rId4" imgW="688848" imgH="829056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spd="slow" advClick="0" advTm="170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PBIS: </a:t>
            </a:r>
            <a:r>
              <a:rPr lang="en-US" altLang="en-US" sz="2400" smtClean="0"/>
              <a:t>Positive Behavior Intervention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 Class Dojo point rewards:</a:t>
            </a:r>
          </a:p>
          <a:p>
            <a:pPr lvl="1"/>
            <a:r>
              <a:rPr lang="en-US" altLang="en-US" smtClean="0"/>
              <a:t>Comet Club and Egg Rewards</a:t>
            </a:r>
          </a:p>
          <a:p>
            <a:r>
              <a:rPr lang="en-US" altLang="en-US" smtClean="0"/>
              <a:t> Consequences for poor choices:</a:t>
            </a:r>
          </a:p>
          <a:p>
            <a:pPr lvl="1"/>
            <a:r>
              <a:rPr lang="en-US" altLang="en-US" smtClean="0"/>
              <a:t>Silent lunch</a:t>
            </a:r>
          </a:p>
          <a:p>
            <a:pPr lvl="1"/>
            <a:r>
              <a:rPr lang="en-US" altLang="en-US" smtClean="0"/>
              <a:t>Loss of choice/privilege</a:t>
            </a:r>
          </a:p>
          <a:p>
            <a:pPr lvl="1"/>
            <a:r>
              <a:rPr lang="en-US" altLang="en-US" smtClean="0"/>
              <a:t>Modified recess</a:t>
            </a:r>
          </a:p>
          <a:p>
            <a:pPr lvl="1"/>
            <a:r>
              <a:rPr lang="en-US" altLang="en-US" smtClean="0"/>
              <a:t>Note or call to parents</a:t>
            </a:r>
          </a:p>
          <a:p>
            <a:endParaRPr lang="en-US" altLang="en-US" smtClean="0"/>
          </a:p>
        </p:txBody>
      </p:sp>
      <p:pic>
        <p:nvPicPr>
          <p:cNvPr id="23555" name="Picture 3" descr="doj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733800"/>
            <a:ext cx="2028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Click="0" advTm="965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Supplies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6858000" cy="4114800"/>
          </a:xfrm>
        </p:spPr>
        <p:txBody>
          <a:bodyPr/>
          <a:lstStyle/>
          <a:p>
            <a:r>
              <a:rPr lang="en-US" altLang="en-US" smtClean="0"/>
              <a:t>Package of wide-ruled paper</a:t>
            </a:r>
          </a:p>
          <a:p>
            <a:r>
              <a:rPr lang="en-US" altLang="en-US" smtClean="0"/>
              <a:t>2 composition books </a:t>
            </a:r>
          </a:p>
          <a:p>
            <a:r>
              <a:rPr lang="en-US" altLang="en-US" smtClean="0"/>
              <a:t>2 packages of pencils</a:t>
            </a:r>
          </a:p>
          <a:p>
            <a:r>
              <a:rPr lang="en-US" altLang="en-US" smtClean="0"/>
              <a:t>3-4 glue sticks</a:t>
            </a:r>
          </a:p>
          <a:p>
            <a:r>
              <a:rPr lang="en-US" altLang="en-US" smtClean="0"/>
              <a:t>1 box crayons AND markers</a:t>
            </a:r>
          </a:p>
          <a:p>
            <a:r>
              <a:rPr lang="en-US" altLang="en-US" smtClean="0"/>
              <a:t>Bookbag</a:t>
            </a:r>
          </a:p>
          <a:p>
            <a:endParaRPr lang="en-US" altLang="en-US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6781800" y="4343400"/>
          <a:ext cx="1530350" cy="1752600"/>
        </p:xfrm>
        <a:graphic>
          <a:graphicData uri="http://schemas.openxmlformats.org/presentationml/2006/ole">
            <p:oleObj spid="_x0000_s6146" r:id="rId4" imgW="1133856" imgH="1298448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spd="slow" advClick="0" advTm="1237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Specials Schedule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 Monday:  Art and PE</a:t>
            </a:r>
          </a:p>
          <a:p>
            <a:r>
              <a:rPr lang="en-US" altLang="en-US" smtClean="0"/>
              <a:t> Tuesday: PE</a:t>
            </a:r>
          </a:p>
          <a:p>
            <a:r>
              <a:rPr lang="en-US" altLang="en-US" smtClean="0"/>
              <a:t> Wednesday: Technology and Library</a:t>
            </a:r>
          </a:p>
          <a:p>
            <a:r>
              <a:rPr lang="en-US" altLang="en-US" smtClean="0"/>
              <a:t> Thursday: Music</a:t>
            </a:r>
          </a:p>
          <a:p>
            <a:r>
              <a:rPr lang="en-US" altLang="en-US" smtClean="0"/>
              <a:t> Friday: Technology and PE</a:t>
            </a:r>
          </a:p>
          <a:p>
            <a:endParaRPr lang="en-US" altLang="en-US" smtClean="0"/>
          </a:p>
        </p:txBody>
      </p:sp>
      <p:pic>
        <p:nvPicPr>
          <p:cNvPr id="26627" name="Picture 4" descr="C:\Users\CCS\AppData\Local\Microsoft\Windows\Temporary Internet Files\Content.IE5\IL5ICAME\MM90028358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375" y="4191000"/>
            <a:ext cx="23336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Click="0" advTm="1269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6|1.4|1.8|1.6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3|1.6|1.5|1.9|1.6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|1.5|1.3|1.4|1.4|3.1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6|3.6|2.1|1.7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|1.6|1.8|1.8|1.3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0.9|0.9|0.9|1.2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98:Templates:Blank Presentation</Template>
  <TotalTime>232</TotalTime>
  <Words>315</Words>
  <Application>Microsoft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</vt:lpstr>
      <vt:lpstr>Arial</vt:lpstr>
      <vt:lpstr>Wingdings</vt:lpstr>
      <vt:lpstr>Calibri</vt:lpstr>
      <vt:lpstr>Blank Presentation</vt:lpstr>
      <vt:lpstr>Clip</vt:lpstr>
      <vt:lpstr>Welcome  Back to School!</vt:lpstr>
      <vt:lpstr>Contact Information</vt:lpstr>
      <vt:lpstr>Student Expectations</vt:lpstr>
      <vt:lpstr>Parent Expectations</vt:lpstr>
      <vt:lpstr>Common Core</vt:lpstr>
      <vt:lpstr>Teacher Expectations</vt:lpstr>
      <vt:lpstr>PBIS: Positive Behavior Intervention System</vt:lpstr>
      <vt:lpstr>Supplies</vt:lpstr>
      <vt:lpstr>Specials Schedule</vt:lpstr>
      <vt:lpstr>Arrival and Dismissal</vt:lpstr>
      <vt:lpstr>Lunch</vt:lpstr>
      <vt:lpstr>Homework</vt:lpstr>
      <vt:lpstr>P.E. = Sneakers</vt:lpstr>
      <vt:lpstr>Let’s work together to have a great school year!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Back to School!</dc:title>
  <dc:creator>GeorgiaStandards.Org</dc:creator>
  <cp:lastModifiedBy>owner</cp:lastModifiedBy>
  <cp:revision>25</cp:revision>
  <dcterms:created xsi:type="dcterms:W3CDTF">2000-07-19T16:25:28Z</dcterms:created>
  <dcterms:modified xsi:type="dcterms:W3CDTF">2013-09-12T01:55:39Z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